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75" r:id="rId4"/>
    <p:sldId id="286" r:id="rId5"/>
    <p:sldId id="295" r:id="rId6"/>
    <p:sldId id="308" r:id="rId7"/>
    <p:sldId id="294" r:id="rId8"/>
    <p:sldId id="301" r:id="rId9"/>
    <p:sldId id="289" r:id="rId10"/>
    <p:sldId id="276" r:id="rId11"/>
    <p:sldId id="296" r:id="rId12"/>
    <p:sldId id="298" r:id="rId13"/>
    <p:sldId id="299" r:id="rId14"/>
    <p:sldId id="291" r:id="rId15"/>
    <p:sldId id="307" r:id="rId16"/>
    <p:sldId id="280" r:id="rId17"/>
    <p:sldId id="309" r:id="rId18"/>
    <p:sldId id="310" r:id="rId19"/>
    <p:sldId id="313" r:id="rId20"/>
    <p:sldId id="292" r:id="rId21"/>
    <p:sldId id="283" r:id="rId22"/>
    <p:sldId id="304" r:id="rId23"/>
    <p:sldId id="305" r:id="rId24"/>
    <p:sldId id="302" r:id="rId25"/>
    <p:sldId id="306" r:id="rId26"/>
    <p:sldId id="259" r:id="rId27"/>
    <p:sldId id="262" r:id="rId28"/>
    <p:sldId id="260" r:id="rId29"/>
    <p:sldId id="265" r:id="rId30"/>
    <p:sldId id="263" r:id="rId31"/>
    <p:sldId id="261" r:id="rId32"/>
    <p:sldId id="266" r:id="rId33"/>
    <p:sldId id="282" r:id="rId34"/>
    <p:sldId id="303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2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00A4FA"/>
    <a:srgbClr val="DAE8FC"/>
    <a:srgbClr val="FFEBAF"/>
    <a:srgbClr val="F8CECC"/>
    <a:srgbClr val="FFC821"/>
    <a:srgbClr val="FFE6CC"/>
    <a:srgbClr val="D5E8D4"/>
    <a:srgbClr val="00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180" y="288"/>
      </p:cViewPr>
      <p:guideLst>
        <p:guide pos="3840"/>
        <p:guide orient="horz" pos="2160"/>
        <p:guide orient="horz" pos="913"/>
        <p:guide orient="horz" pos="3974"/>
        <p:guide pos="529"/>
        <p:guide pos="7129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8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36408"/>
              </p:ext>
            </p:extLst>
          </p:nvPr>
        </p:nvGraphicFramePr>
        <p:xfrm>
          <a:off x="1691749" y="1513134"/>
          <a:ext cx="8848324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필드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423275"/>
              </p:ext>
            </p:extLst>
          </p:nvPr>
        </p:nvGraphicFramePr>
        <p:xfrm>
          <a:off x="1691749" y="2245876"/>
          <a:ext cx="8848324" cy="83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1832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기본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1691749" y="3180023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EA8BE2-48C9-027B-E7A1-37B2A5E995DA}"/>
              </a:ext>
            </a:extLst>
          </p:cNvPr>
          <p:cNvSpPr txBox="1"/>
          <p:nvPr/>
        </p:nvSpPr>
        <p:spPr>
          <a:xfrm>
            <a:off x="1691749" y="3464265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공격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몬스터를 몬스터의 약점 속성으로 타격할 경우 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 속성을 약점으로 가지고 있는 몬스터에 강인도에 피해를 주고 전투를 시작하게 된다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ED84483-26EC-4A11-9979-20377E449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728" y="1461228"/>
            <a:ext cx="4976320" cy="489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기본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8C1921-7FD7-BD77-536E-86AD70829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3"/>
          <a:stretch/>
        </p:blipFill>
        <p:spPr>
          <a:xfrm>
            <a:off x="3586420" y="1461229"/>
            <a:ext cx="1392192" cy="147247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28D9EF3-E9AA-6E80-D10E-D7B80DDB1B80}"/>
              </a:ext>
            </a:extLst>
          </p:cNvPr>
          <p:cNvSpPr>
            <a:spLocks noChangeAspect="1"/>
          </p:cNvSpPr>
          <p:nvPr/>
        </p:nvSpPr>
        <p:spPr>
          <a:xfrm>
            <a:off x="4058612" y="2002669"/>
            <a:ext cx="218190" cy="21819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BEB25-A4F3-4525-A2F4-56D6BB2057BD}"/>
              </a:ext>
            </a:extLst>
          </p:cNvPr>
          <p:cNvSpPr/>
          <p:nvPr/>
        </p:nvSpPr>
        <p:spPr>
          <a:xfrm>
            <a:off x="6034090" y="3113089"/>
            <a:ext cx="544510" cy="1905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52A02BB-9B4C-4B83-9DB7-B6AA5CAB9BDB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 rot="10800000" flipH="1" flipV="1">
            <a:off x="4058612" y="2111763"/>
            <a:ext cx="1975478" cy="1096575"/>
          </a:xfrm>
          <a:prstGeom prst="bentConnector3">
            <a:avLst>
              <a:gd name="adj1" fmla="val -115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8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비술 사용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pic>
        <p:nvPicPr>
          <p:cNvPr id="10" name="그림 9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CE57A226-8989-6EFB-FDF3-3C3001B5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3853" y="1449389"/>
            <a:ext cx="3368360" cy="197961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7F2A08C-4512-43C9-8816-1ED03F38695D}"/>
              </a:ext>
            </a:extLst>
          </p:cNvPr>
          <p:cNvGrpSpPr>
            <a:grpSpLocks noChangeAspect="1"/>
          </p:cNvGrpSpPr>
          <p:nvPr/>
        </p:nvGrpSpPr>
        <p:grpSpPr>
          <a:xfrm>
            <a:off x="863772" y="1439863"/>
            <a:ext cx="2425978" cy="2262727"/>
            <a:chOff x="863772" y="1439863"/>
            <a:chExt cx="1555421" cy="1450752"/>
          </a:xfrm>
        </p:grpSpPr>
        <p:pic>
          <p:nvPicPr>
            <p:cNvPr id="12" name="그림 11" descr="PC 게임, 비디오 게임 소프트웨어, 어드벤처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4BDB993B-AA7F-A2C5-91CC-4148C976C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772" y="1439863"/>
              <a:ext cx="1555421" cy="12552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ABBB4-BDDD-6F32-D3E0-B0B4C8309483}"/>
                </a:ext>
              </a:extLst>
            </p:cNvPr>
            <p:cNvSpPr txBox="1"/>
            <p:nvPr/>
          </p:nvSpPr>
          <p:spPr>
            <a:xfrm>
              <a:off x="1757316" y="2713017"/>
              <a:ext cx="661877" cy="17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비술 포인트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E0F5B82-E453-F044-5213-D5C432EC4513}"/>
                </a:ext>
              </a:extLst>
            </p:cNvPr>
            <p:cNvCxnSpPr>
              <a:cxnSpLocks/>
              <a:stCxn id="15" idx="2"/>
              <a:endCxn id="13" idx="1"/>
            </p:cNvCxnSpPr>
            <p:nvPr/>
          </p:nvCxnSpPr>
          <p:spPr>
            <a:xfrm rot="16200000" flipH="1">
              <a:off x="1095272" y="2139771"/>
              <a:ext cx="718220" cy="605868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39425E-76D8-56D6-DF2D-33228D5C9AD7}"/>
                </a:ext>
              </a:extLst>
            </p:cNvPr>
            <p:cNvSpPr/>
            <p:nvPr/>
          </p:nvSpPr>
          <p:spPr>
            <a:xfrm>
              <a:off x="1057275" y="1860550"/>
              <a:ext cx="188347" cy="2230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막힌 원호 15">
              <a:extLst>
                <a:ext uri="{FF2B5EF4-FFF2-40B4-BE49-F238E27FC236}">
                  <a16:creationId xmlns:a16="http://schemas.microsoft.com/office/drawing/2014/main" id="{9AC555DF-F840-253C-F8F7-3833D8803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0334" y="1611425"/>
              <a:ext cx="900000" cy="900000"/>
            </a:xfrm>
            <a:prstGeom prst="blockArc">
              <a:avLst>
                <a:gd name="adj1" fmla="val 10413143"/>
                <a:gd name="adj2" fmla="val 18081117"/>
                <a:gd name="adj3" fmla="val 20257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D2F913F-18B8-3CA8-D625-5F8DAAE928B0}"/>
                </a:ext>
              </a:extLst>
            </p:cNvPr>
            <p:cNvCxnSpPr>
              <a:cxnSpLocks/>
              <a:stCxn id="13" idx="1"/>
              <a:endCxn id="16" idx="0"/>
            </p:cNvCxnSpPr>
            <p:nvPr/>
          </p:nvCxnSpPr>
          <p:spPr>
            <a:xfrm rot="10800000">
              <a:off x="1393760" y="2101722"/>
              <a:ext cx="363556" cy="700095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406EA1-D973-379F-D5AD-6E140F56C4F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781801" y="2439194"/>
            <a:ext cx="1202052" cy="112950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40AA433F-33E7-46D3-BC83-9987E4FE4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466" y="1370648"/>
            <a:ext cx="3952874" cy="555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57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타격</a:t>
            </a:r>
            <a:r>
              <a:rPr lang="en-US" altLang="ko-KR" dirty="0"/>
              <a:t>&amp;</a:t>
            </a:r>
            <a:r>
              <a:rPr lang="ko-KR" altLang="en-US" dirty="0"/>
              <a:t>선제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6A03A0-487C-69FB-3B72-2F00E6C9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792" y="1439863"/>
            <a:ext cx="308002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6184D11-0E51-3644-BEC1-9EBBB08D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807" y="1398066"/>
            <a:ext cx="2286482" cy="40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4E6DB-A8F6-16CF-F4E8-568707DF6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10449"/>
              </p:ext>
            </p:extLst>
          </p:nvPr>
        </p:nvGraphicFramePr>
        <p:xfrm>
          <a:off x="839788" y="5331188"/>
          <a:ext cx="3861435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3480392886"/>
                    </a:ext>
                  </a:extLst>
                </a:gridCol>
                <a:gridCol w="2827655">
                  <a:extLst>
                    <a:ext uri="{9D8B030D-6E8A-4147-A177-3AD203B41FA5}">
                      <a16:colId xmlns:a16="http://schemas.microsoft.com/office/drawing/2014/main" val="46082360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 종류 및 종류별 파괴 보상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0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신용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해당 지역 재료 아이템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1~2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92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파티 내에 모든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일정량 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포인트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46577"/>
                  </a:ext>
                </a:extLst>
              </a:tr>
            </a:tbl>
          </a:graphicData>
        </a:graphic>
      </p:graphicFrame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3A8543-E89E-13D2-DF98-90F8F1E351E3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2770506" y="4275908"/>
            <a:ext cx="2263049" cy="1055279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D67669-5581-467A-6D08-1B6652FA1977}"/>
              </a:ext>
            </a:extLst>
          </p:cNvPr>
          <p:cNvGrpSpPr>
            <a:grpSpLocks noChangeAspect="1"/>
          </p:cNvGrpSpPr>
          <p:nvPr/>
        </p:nvGrpSpPr>
        <p:grpSpPr>
          <a:xfrm>
            <a:off x="839788" y="1449388"/>
            <a:ext cx="1462083" cy="3125839"/>
            <a:chOff x="1018897" y="1596990"/>
            <a:chExt cx="1847653" cy="3950162"/>
          </a:xfrm>
        </p:grpSpPr>
        <p:pic>
          <p:nvPicPr>
            <p:cNvPr id="9" name="그림 8" descr="PC 게임, 스크린샷, 비디오 게임 소프트웨어, 전략 비디오 게임이(가) 표시된 사진&#10;&#10;자동 생성된 설명">
              <a:extLst>
                <a:ext uri="{FF2B5EF4-FFF2-40B4-BE49-F238E27FC236}">
                  <a16:creationId xmlns:a16="http://schemas.microsoft.com/office/drawing/2014/main" id="{D22C6456-C046-FF15-676C-5701AF258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6" t="27766" r="23400" b="43505"/>
            <a:stretch/>
          </p:blipFill>
          <p:spPr>
            <a:xfrm>
              <a:off x="1018897" y="3576949"/>
              <a:ext cx="1847653" cy="1970203"/>
            </a:xfrm>
            <a:prstGeom prst="rect">
              <a:avLst/>
            </a:prstGeom>
          </p:spPr>
        </p:pic>
        <p:pic>
          <p:nvPicPr>
            <p:cNvPr id="11" name="그림 10" descr="스크린샷, PC 게임, 비디오 게임 소프트웨어, 어드벤처 게임이(가) 표시된 사진&#10;&#10;자동 생성된 설명">
              <a:extLst>
                <a:ext uri="{FF2B5EF4-FFF2-40B4-BE49-F238E27FC236}">
                  <a16:creationId xmlns:a16="http://schemas.microsoft.com/office/drawing/2014/main" id="{8D2215A0-8015-A99B-1849-6DA8F0793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45" t="28454" r="55000" b="42818"/>
            <a:stretch/>
          </p:blipFill>
          <p:spPr>
            <a:xfrm>
              <a:off x="1018897" y="1596990"/>
              <a:ext cx="1847653" cy="197020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09F7BB-2D25-0204-7FE3-A19BCFFF35DF}"/>
              </a:ext>
            </a:extLst>
          </p:cNvPr>
          <p:cNvSpPr txBox="1"/>
          <p:nvPr/>
        </p:nvSpPr>
        <p:spPr>
          <a:xfrm>
            <a:off x="2301871" y="3016168"/>
            <a:ext cx="13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비술 오브젝트</a:t>
            </a:r>
            <a:endParaRPr lang="en-US" altLang="ko-KR" sz="1200" dirty="0"/>
          </a:p>
          <a:p>
            <a:r>
              <a:rPr lang="en-US" altLang="ko-KR" sz="1200" dirty="0"/>
              <a:t>&amp; HP</a:t>
            </a:r>
            <a:r>
              <a:rPr lang="ko-KR" altLang="en-US" sz="1200" dirty="0"/>
              <a:t> 오브젝트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D9EEAD-88BD-2568-1B1F-AFE9372ADBAD}"/>
              </a:ext>
            </a:extLst>
          </p:cNvPr>
          <p:cNvSpPr txBox="1"/>
          <p:nvPr/>
        </p:nvSpPr>
        <p:spPr>
          <a:xfrm>
            <a:off x="2301871" y="1460942"/>
            <a:ext cx="131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오브젝트</a:t>
            </a:r>
          </a:p>
        </p:txBody>
      </p:sp>
    </p:spTree>
    <p:extLst>
      <p:ext uri="{BB962C8B-B14F-4D97-AF65-F5344CB8AC3E}">
        <p14:creationId xmlns:p14="http://schemas.microsoft.com/office/powerpoint/2010/main" val="127457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98771"/>
              </p:ext>
            </p:extLst>
          </p:nvPr>
        </p:nvGraphicFramePr>
        <p:xfrm>
          <a:off x="1174591" y="2067874"/>
          <a:ext cx="9842818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인식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포착 상태의 몬스터는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시야에서 일정 시간 이상 보이지 않을 경우 일반 상태로 돌아온다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인식될 때까지 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인식 시간이 필요하며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될 경우 포착 상태가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명중할 때 까지 공격을 시도한다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1FE0B5F-FA86-2B3D-B47D-A3552CC6D606}"/>
              </a:ext>
            </a:extLst>
          </p:cNvPr>
          <p:cNvGrpSpPr>
            <a:grpSpLocks noChangeAspect="1"/>
          </p:cNvGrpSpPr>
          <p:nvPr/>
        </p:nvGrpSpPr>
        <p:grpSpPr>
          <a:xfrm>
            <a:off x="2294175" y="4216845"/>
            <a:ext cx="7603649" cy="2083406"/>
            <a:chOff x="1590094" y="4033965"/>
            <a:chExt cx="9011811" cy="2469243"/>
          </a:xfrm>
        </p:grpSpPr>
        <p:pic>
          <p:nvPicPr>
            <p:cNvPr id="5" name="그림 4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827C7E5-E513-B021-EDBE-A909CECDB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1" b="31407"/>
            <a:stretch/>
          </p:blipFill>
          <p:spPr>
            <a:xfrm>
              <a:off x="3254960" y="4042846"/>
              <a:ext cx="1599301" cy="2130268"/>
            </a:xfrm>
            <a:prstGeom prst="rect">
              <a:avLst/>
            </a:prstGeom>
          </p:spPr>
        </p:pic>
        <p:pic>
          <p:nvPicPr>
            <p:cNvPr id="11" name="그림 10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32737D19-E528-10E4-C281-6A3AF97AE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4900595" y="4042845"/>
              <a:ext cx="1599301" cy="2130268"/>
            </a:xfrm>
            <a:prstGeom prst="rect">
              <a:avLst/>
            </a:prstGeom>
          </p:spPr>
        </p:pic>
        <p:pic>
          <p:nvPicPr>
            <p:cNvPr id="17" name="그림 16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CFD426BC-AA8A-D2EA-C9CC-3AECB303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6546232" y="4042846"/>
              <a:ext cx="1599300" cy="21302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DA3EAA-096B-949C-1762-8627963BCD74}"/>
                </a:ext>
              </a:extLst>
            </p:cNvPr>
            <p:cNvSpPr txBox="1"/>
            <p:nvPr/>
          </p:nvSpPr>
          <p:spPr>
            <a:xfrm>
              <a:off x="3254960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발견 상태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C1C153-20C1-C804-165F-3FB5F8D647F2}"/>
                </a:ext>
              </a:extLst>
            </p:cNvPr>
            <p:cNvSpPr txBox="1"/>
            <p:nvPr/>
          </p:nvSpPr>
          <p:spPr>
            <a:xfrm>
              <a:off x="4900595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인식 시간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798C0-8637-3931-1650-7014607B2B01}"/>
                </a:ext>
              </a:extLst>
            </p:cNvPr>
            <p:cNvSpPr txBox="1"/>
            <p:nvPr/>
          </p:nvSpPr>
          <p:spPr>
            <a:xfrm>
              <a:off x="6546231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포착 상태</a:t>
              </a:r>
            </a:p>
          </p:txBody>
        </p:sp>
        <p:pic>
          <p:nvPicPr>
            <p:cNvPr id="18" name="그림 17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CEE684BE-E4E0-8367-588D-0449FF12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25946" r="30038" b="25945"/>
            <a:stretch/>
          </p:blipFill>
          <p:spPr>
            <a:xfrm>
              <a:off x="8191867" y="4042846"/>
              <a:ext cx="2410038" cy="21345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A0C4F9-1848-3F3E-EE18-CDFB7588BF6B}"/>
                </a:ext>
              </a:extLst>
            </p:cNvPr>
            <p:cNvSpPr txBox="1"/>
            <p:nvPr/>
          </p:nvSpPr>
          <p:spPr>
            <a:xfrm>
              <a:off x="8191867" y="6177356"/>
              <a:ext cx="578741" cy="32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피습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59DA13-B436-404D-A775-78291F616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28" t="16633" r="41809" b="65223"/>
            <a:stretch/>
          </p:blipFill>
          <p:spPr>
            <a:xfrm>
              <a:off x="1590094" y="4033965"/>
              <a:ext cx="1599301" cy="21302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0D8217-3C87-47D8-B51C-642E74AAD915}"/>
                </a:ext>
              </a:extLst>
            </p:cNvPr>
            <p:cNvSpPr txBox="1"/>
            <p:nvPr/>
          </p:nvSpPr>
          <p:spPr>
            <a:xfrm>
              <a:off x="1590094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일반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D5A93-1CF9-4DCA-AA36-BA2A7FCF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34" y="1449388"/>
            <a:ext cx="306553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A300A-B1AD-2509-6969-CE88D66CC0CD}"/>
              </a:ext>
            </a:extLst>
          </p:cNvPr>
          <p:cNvSpPr txBox="1"/>
          <p:nvPr/>
        </p:nvSpPr>
        <p:spPr>
          <a:xfrm>
            <a:off x="842189" y="5908615"/>
            <a:ext cx="3489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포착 상태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몬스터가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를 인식하여 공격하는 상태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PC</a:t>
            </a:r>
            <a:r>
              <a:rPr lang="ko-KR" altLang="en-US" sz="1000" dirty="0">
                <a:solidFill>
                  <a:schemeClr val="dk1"/>
                </a:solidFill>
              </a:rPr>
              <a:t>가 시야에서 일정시간 없을 경우 일반 상태로 돌아간다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793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52655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모조 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침식된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전쟁의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sz="3500" dirty="0" err="1"/>
              <a:t>비콘별</a:t>
            </a:r>
            <a:r>
              <a:rPr lang="ko-KR" altLang="en-US" sz="3500" dirty="0"/>
              <a:t> 던전 입장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C6C700-694E-1ABC-BCA2-4FAAA427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99505"/>
              </p:ext>
            </p:extLst>
          </p:nvPr>
        </p:nvGraphicFramePr>
        <p:xfrm>
          <a:off x="952063" y="1519057"/>
          <a:ext cx="10528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3069346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모조 꽃받침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992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침식된 터널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38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전쟁의 여운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41040"/>
                  </a:ext>
                </a:extLst>
              </a:tr>
            </a:tbl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4CDC7BB8-04BC-4AB2-B800-642207344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38" y="1439863"/>
            <a:ext cx="802005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3DD0F38-4BC1-497C-824D-3E12F155B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3" y="4005897"/>
            <a:ext cx="1374270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23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 err="1"/>
              <a:t>개척력</a:t>
            </a:r>
            <a:r>
              <a:rPr lang="ko-KR" altLang="en-US" dirty="0"/>
              <a:t> 확인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66550-51B5-6CBE-F4E0-0B7882F7F875}"/>
              </a:ext>
            </a:extLst>
          </p:cNvPr>
          <p:cNvSpPr txBox="1"/>
          <p:nvPr/>
        </p:nvSpPr>
        <p:spPr>
          <a:xfrm>
            <a:off x="4987021" y="4599464"/>
            <a:ext cx="6330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개척력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다른 게임에서의 </a:t>
            </a:r>
            <a:r>
              <a:rPr lang="ko-KR" altLang="en-US" sz="100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행동력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000" dirty="0">
                <a:solidFill>
                  <a:schemeClr val="dk1"/>
                </a:solidFill>
              </a:rPr>
              <a:t>스타레일에 재화 최대 </a:t>
            </a:r>
            <a:r>
              <a:rPr lang="en-US" altLang="ko-KR" sz="1000" dirty="0">
                <a:solidFill>
                  <a:schemeClr val="dk1"/>
                </a:solidFill>
              </a:rPr>
              <a:t>240</a:t>
            </a:r>
            <a:r>
              <a:rPr lang="ko-KR" altLang="en-US" sz="1000" dirty="0">
                <a:solidFill>
                  <a:schemeClr val="dk1"/>
                </a:solidFill>
              </a:rPr>
              <a:t>까지 보유 가능하며 </a:t>
            </a:r>
            <a:r>
              <a:rPr lang="en-US" altLang="ko-KR" sz="1000" dirty="0">
                <a:solidFill>
                  <a:schemeClr val="dk1"/>
                </a:solidFill>
              </a:rPr>
              <a:t>6</a:t>
            </a:r>
            <a:r>
              <a:rPr lang="ko-KR" altLang="en-US" sz="1000" dirty="0">
                <a:solidFill>
                  <a:schemeClr val="dk1"/>
                </a:solidFill>
              </a:rPr>
              <a:t>분에 </a:t>
            </a:r>
            <a:r>
              <a:rPr lang="en-US" altLang="ko-KR" sz="1000" dirty="0">
                <a:solidFill>
                  <a:schemeClr val="dk1"/>
                </a:solidFill>
              </a:rPr>
              <a:t>1</a:t>
            </a:r>
            <a:r>
              <a:rPr lang="ko-KR" altLang="en-US" sz="1000" dirty="0">
                <a:solidFill>
                  <a:schemeClr val="dk1"/>
                </a:solidFill>
              </a:rPr>
              <a:t>씩 회복된다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9CAD23-3F93-480A-A393-DDE8368C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16" y="1449388"/>
            <a:ext cx="5323010" cy="345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D59C05A-E602-4B58-9EFB-6F1956CF1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818305"/>
              </p:ext>
            </p:extLst>
          </p:nvPr>
        </p:nvGraphicFramePr>
        <p:xfrm>
          <a:off x="4987021" y="4845685"/>
          <a:ext cx="633026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226">
                  <a:extLst>
                    <a:ext uri="{9D8B030D-6E8A-4147-A177-3AD203B41FA5}">
                      <a16:colId xmlns:a16="http://schemas.microsoft.com/office/drawing/2014/main" val="1107521717"/>
                    </a:ext>
                  </a:extLst>
                </a:gridCol>
                <a:gridCol w="5192041">
                  <a:extLst>
                    <a:ext uri="{9D8B030D-6E8A-4147-A177-3AD203B41FA5}">
                      <a16:colId xmlns:a16="http://schemas.microsoft.com/office/drawing/2014/main" val="5617772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충전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70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스타레일의 유료 재화를 소비하여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하루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 까지 가능하며 횟수가 늘어날 수록 비용이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58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씩 회복된다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 보유 가능하며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교환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51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소비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있는 소비 아이템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57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945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도전 파티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A1575-4A01-BF81-E7EC-622602C78BE5}"/>
              </a:ext>
            </a:extLst>
          </p:cNvPr>
          <p:cNvSpPr txBox="1"/>
          <p:nvPr/>
        </p:nvSpPr>
        <p:spPr>
          <a:xfrm>
            <a:off x="6096000" y="5614658"/>
            <a:ext cx="5221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 행동 순서 정렬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-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필드 탐색 단계의 허영 상태 해제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F00A7-787F-4C2F-B8FE-E7C00D421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9862"/>
            <a:ext cx="4862004" cy="4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1FA62A-C440-41B9-8653-3F8583073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47" y="1449388"/>
            <a:ext cx="2447519" cy="313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54274-7EA4-4D04-8B12-F5B6B2430ADB}"/>
              </a:ext>
            </a:extLst>
          </p:cNvPr>
          <p:cNvSpPr txBox="1"/>
          <p:nvPr/>
        </p:nvSpPr>
        <p:spPr>
          <a:xfrm>
            <a:off x="2063547" y="4581527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957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61532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전투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28229"/>
              </p:ext>
            </p:extLst>
          </p:nvPr>
        </p:nvGraphicFramePr>
        <p:xfrm>
          <a:off x="1239519" y="1478076"/>
          <a:ext cx="97129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행동의 중심이 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기본으로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382"/>
              </p:ext>
            </p:extLst>
          </p:nvPr>
        </p:nvGraphicFramePr>
        <p:xfrm>
          <a:off x="1239519" y="2369493"/>
          <a:ext cx="97129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91412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  <a:gridCol w="8104778">
                  <a:extLst>
                    <a:ext uri="{9D8B030D-6E8A-4147-A177-3AD203B41FA5}">
                      <a16:colId xmlns:a16="http://schemas.microsoft.com/office/drawing/2014/main" val="394876078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하나의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보유하게 되며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행동은 보유한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띤다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받아 행동을 할 수 있게 되면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중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선택하여 해야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 할 수 있는 기본적인 공격으로 사용하면 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759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소비하여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스킬은 조건이나 상태에 따라서 소비를 하지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0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모든 행동은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에너지를 획득하고 에너지가 최대치에 도달할 경우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예외가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수 있는 스킬이다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턴이 아닐 경우에도 사용이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들은 특수한 조건을 달성할 경우 발동 되는 특수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있을 경우 조건 달성 시 자동으로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92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5541"/>
              </p:ext>
            </p:extLst>
          </p:nvPr>
        </p:nvGraphicFramePr>
        <p:xfrm>
          <a:off x="1239520" y="4621900"/>
          <a:ext cx="9712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96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8831264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약점 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몬스터를 공격할 경우 가장 효과적인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강인도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 피해에만 반응하는 무력화 게이지로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약화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턴을 받아 하는 행동으로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몬스터의 경우 복수의 단계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가지며 체력이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될 경우 다음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303030"/>
              </p:ext>
            </p:extLst>
          </p:nvPr>
        </p:nvGraphicFramePr>
        <p:xfrm>
          <a:off x="1320323" y="1449388"/>
          <a:ext cx="9551353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영향을 받지도 주지도 않고 즉시 행동을 할 수 있는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특정한 조건을 달성하여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발동 되거나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사용할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보너스 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받아 즉시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’, 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발동 될 경우 발동된 순서에 따라서 연속으로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않아 받게 되는 턴으로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순서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2069DA5-DD30-F5E8-2966-C4CACA698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39863"/>
            <a:ext cx="3662085" cy="390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B1BE12F-F7FB-7C31-0CF1-2C59A6468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830" y="3731264"/>
            <a:ext cx="3662085" cy="235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PC 게임, 비디오 게임 소프트웨어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606F1F65-D854-96B7-0C78-12CB8F501B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25" r="88866" b="62337"/>
          <a:stretch/>
        </p:blipFill>
        <p:spPr>
          <a:xfrm>
            <a:off x="8163957" y="1604154"/>
            <a:ext cx="2204300" cy="4442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46B04-8B1E-F057-AEB7-09E57F90969D}"/>
              </a:ext>
            </a:extLst>
          </p:cNvPr>
          <p:cNvSpPr/>
          <p:nvPr/>
        </p:nvSpPr>
        <p:spPr>
          <a:xfrm>
            <a:off x="8476226" y="1709232"/>
            <a:ext cx="1667016" cy="8737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0E14632-BCE3-E8D6-D104-65B8B48EEB3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2609200" y="2146088"/>
            <a:ext cx="5867026" cy="2019689"/>
          </a:xfrm>
          <a:prstGeom prst="bentConnector3">
            <a:avLst>
              <a:gd name="adj1" fmla="val 179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1C6837-9740-1367-F392-A9283ED5CEB7}"/>
              </a:ext>
            </a:extLst>
          </p:cNvPr>
          <p:cNvSpPr/>
          <p:nvPr/>
        </p:nvSpPr>
        <p:spPr>
          <a:xfrm>
            <a:off x="942184" y="3825541"/>
            <a:ext cx="1667016" cy="6804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301B6F-C897-8EC9-F360-3F8D84C6CBE8}"/>
              </a:ext>
            </a:extLst>
          </p:cNvPr>
          <p:cNvSpPr/>
          <p:nvPr/>
        </p:nvSpPr>
        <p:spPr>
          <a:xfrm>
            <a:off x="8476226" y="2737806"/>
            <a:ext cx="312269" cy="314451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DBE894-86E9-766E-971D-9C16CCEBE4BB}"/>
              </a:ext>
            </a:extLst>
          </p:cNvPr>
          <p:cNvSpPr/>
          <p:nvPr/>
        </p:nvSpPr>
        <p:spPr>
          <a:xfrm>
            <a:off x="3402580" y="4766118"/>
            <a:ext cx="368142" cy="26779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A17AFF9-98D0-AE2E-FAE8-9F8B0BA6823B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3770722" y="4310066"/>
            <a:ext cx="4705504" cy="589950"/>
          </a:xfrm>
          <a:prstGeom prst="bentConnector3">
            <a:avLst>
              <a:gd name="adj1" fmla="val 1919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A195178-6947-464A-B040-87F8660E1433}"/>
              </a:ext>
            </a:extLst>
          </p:cNvPr>
          <p:cNvSpPr txBox="1"/>
          <p:nvPr/>
        </p:nvSpPr>
        <p:spPr>
          <a:xfrm>
            <a:off x="4369076" y="3156810"/>
            <a:ext cx="3599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가장 현재 행동 수치</a:t>
            </a:r>
            <a:r>
              <a:rPr lang="ko-KR" altLang="en-US" sz="1000" dirty="0">
                <a:solidFill>
                  <a:schemeClr val="dk1"/>
                </a:solidFill>
              </a:rPr>
              <a:t>가 작은 캐릭터의 현재 행동 수치 만큼 모든 캐릭터의 현재 행동 수치가 감소한다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8FF225DB-83F3-4889-9AF2-1037C30AE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809377"/>
              </p:ext>
            </p:extLst>
          </p:nvPr>
        </p:nvGraphicFramePr>
        <p:xfrm>
          <a:off x="7287819" y="4361339"/>
          <a:ext cx="77851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855">
                  <a:extLst>
                    <a:ext uri="{9D8B030D-6E8A-4147-A177-3AD203B41FA5}">
                      <a16:colId xmlns:a16="http://schemas.microsoft.com/office/drawing/2014/main" val="1491758586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38162250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037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243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176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행동</a:t>
            </a:r>
            <a:r>
              <a:rPr lang="en-US" altLang="ko-KR" dirty="0"/>
              <a:t> </a:t>
            </a:r>
            <a:r>
              <a:rPr lang="ko-KR" altLang="en-US" dirty="0"/>
              <a:t>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pic>
        <p:nvPicPr>
          <p:cNvPr id="5" name="그림 4" descr="스크린샷, PC 게임, 만화 영화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E4923E9-ED4B-FEB2-C5E1-70AE54CC0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69066" r="59960" b="8846"/>
          <a:stretch/>
        </p:blipFill>
        <p:spPr>
          <a:xfrm>
            <a:off x="843986" y="3614902"/>
            <a:ext cx="1283155" cy="771488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F7DF5F2E-3262-ED7B-A614-F8943A489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857" y="1449388"/>
            <a:ext cx="5413980" cy="548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마젠타, 댄스, 보라색, 바이올렛색이(가) 표시된 사진&#10;&#10;자동 생성된 설명">
            <a:extLst>
              <a:ext uri="{FF2B5EF4-FFF2-40B4-BE49-F238E27FC236}">
                <a16:creationId xmlns:a16="http://schemas.microsoft.com/office/drawing/2014/main" id="{E3B887BD-B2F6-9E48-1BF1-C1E1AC639F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86" y="4497246"/>
            <a:ext cx="2112038" cy="1811479"/>
          </a:xfrm>
          <a:prstGeom prst="rect">
            <a:avLst/>
          </a:prstGeom>
        </p:spPr>
      </p:pic>
      <p:pic>
        <p:nvPicPr>
          <p:cNvPr id="9" name="그림 8" descr="만화 영화, PC 게임, 스크린샷, 아니메이(가) 표시된 사진&#10;&#10;자동 생성된 설명">
            <a:extLst>
              <a:ext uri="{FF2B5EF4-FFF2-40B4-BE49-F238E27FC236}">
                <a16:creationId xmlns:a16="http://schemas.microsoft.com/office/drawing/2014/main" id="{CCAFF8F6-5B1B-BFF6-F588-B8A6823ED0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084" y="1439863"/>
            <a:ext cx="2083128" cy="1478834"/>
          </a:xfrm>
          <a:prstGeom prst="rect">
            <a:avLst/>
          </a:prstGeom>
        </p:spPr>
      </p:pic>
      <p:pic>
        <p:nvPicPr>
          <p:cNvPr id="11" name="그림 10" descr="스크린샷, 폰트, 원, 로고이(가) 표시된 사진&#10;&#10;자동 생성된 설명">
            <a:extLst>
              <a:ext uri="{FF2B5EF4-FFF2-40B4-BE49-F238E27FC236}">
                <a16:creationId xmlns:a16="http://schemas.microsoft.com/office/drawing/2014/main" id="{676EB7B5-FBD8-6E5E-1A06-39979256A9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1" t="56231" r="51096" b="4867"/>
          <a:stretch/>
        </p:blipFill>
        <p:spPr>
          <a:xfrm>
            <a:off x="9231670" y="4290590"/>
            <a:ext cx="1283154" cy="771488"/>
          </a:xfrm>
          <a:prstGeom prst="rect">
            <a:avLst/>
          </a:prstGeom>
        </p:spPr>
      </p:pic>
      <p:pic>
        <p:nvPicPr>
          <p:cNvPr id="13" name="그림 12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1BF4D50-7B25-04FB-14F8-441F47CE00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" t="41649" r="89794" b="50001"/>
          <a:stretch/>
        </p:blipFill>
        <p:spPr>
          <a:xfrm>
            <a:off x="9231670" y="5137608"/>
            <a:ext cx="2120544" cy="11711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F3C49C-F74D-8824-F9D8-F217B43C8BEF}"/>
              </a:ext>
            </a:extLst>
          </p:cNvPr>
          <p:cNvSpPr/>
          <p:nvPr/>
        </p:nvSpPr>
        <p:spPr>
          <a:xfrm>
            <a:off x="9209412" y="1384146"/>
            <a:ext cx="2197020" cy="15722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F75DA92-B408-DF5E-AC73-EA0005346F29}"/>
              </a:ext>
            </a:extLst>
          </p:cNvPr>
          <p:cNvCxnSpPr>
            <a:cxnSpLocks/>
            <a:stCxn id="33" idx="3"/>
            <a:endCxn id="14" idx="1"/>
          </p:cNvCxnSpPr>
          <p:nvPr/>
        </p:nvCxnSpPr>
        <p:spPr>
          <a:xfrm flipV="1">
            <a:off x="6377825" y="2170276"/>
            <a:ext cx="2831587" cy="167142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78C3A1-EE1F-3693-4345-65B94F36E1D2}"/>
              </a:ext>
            </a:extLst>
          </p:cNvPr>
          <p:cNvSpPr/>
          <p:nvPr/>
        </p:nvSpPr>
        <p:spPr>
          <a:xfrm>
            <a:off x="9269084" y="4373353"/>
            <a:ext cx="1175815" cy="55489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F898AF-9436-7745-32D3-E6197CBD4251}"/>
              </a:ext>
            </a:extLst>
          </p:cNvPr>
          <p:cNvSpPr/>
          <p:nvPr/>
        </p:nvSpPr>
        <p:spPr>
          <a:xfrm>
            <a:off x="9533034" y="5316033"/>
            <a:ext cx="1589736" cy="83095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F1E195-C522-8ACD-3FBC-DCB3EABB4A7C}"/>
              </a:ext>
            </a:extLst>
          </p:cNvPr>
          <p:cNvSpPr/>
          <p:nvPr/>
        </p:nvSpPr>
        <p:spPr>
          <a:xfrm>
            <a:off x="803989" y="4434142"/>
            <a:ext cx="2202574" cy="194106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806D94-637E-146D-12E3-2A210F9A7138}"/>
              </a:ext>
            </a:extLst>
          </p:cNvPr>
          <p:cNvSpPr/>
          <p:nvPr/>
        </p:nvSpPr>
        <p:spPr>
          <a:xfrm>
            <a:off x="907990" y="3745120"/>
            <a:ext cx="1175815" cy="55489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F21CE29-0B5C-79B4-C6DF-317694364CA8}"/>
              </a:ext>
            </a:extLst>
          </p:cNvPr>
          <p:cNvSpPr/>
          <p:nvPr/>
        </p:nvSpPr>
        <p:spPr>
          <a:xfrm>
            <a:off x="4018836" y="4398885"/>
            <a:ext cx="939664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629F1B-52D0-99CB-BF41-B40067F33F0F}"/>
              </a:ext>
            </a:extLst>
          </p:cNvPr>
          <p:cNvSpPr/>
          <p:nvPr/>
        </p:nvSpPr>
        <p:spPr>
          <a:xfrm>
            <a:off x="4215741" y="5086357"/>
            <a:ext cx="563650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D47D97-71EE-0C73-0E8F-8B17D98E28E9}"/>
              </a:ext>
            </a:extLst>
          </p:cNvPr>
          <p:cNvSpPr/>
          <p:nvPr/>
        </p:nvSpPr>
        <p:spPr>
          <a:xfrm>
            <a:off x="7053209" y="5086357"/>
            <a:ext cx="1261232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C0BEAB-41C0-9464-9923-DD7350B140B4}"/>
              </a:ext>
            </a:extLst>
          </p:cNvPr>
          <p:cNvSpPr/>
          <p:nvPr/>
        </p:nvSpPr>
        <p:spPr>
          <a:xfrm>
            <a:off x="6949514" y="5621387"/>
            <a:ext cx="1438848" cy="52560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BD4554-EBB8-DFDF-521F-FF5B0FF0F1BA}"/>
              </a:ext>
            </a:extLst>
          </p:cNvPr>
          <p:cNvSpPr/>
          <p:nvPr/>
        </p:nvSpPr>
        <p:spPr>
          <a:xfrm>
            <a:off x="5814175" y="3731576"/>
            <a:ext cx="563650" cy="220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5F7DDE8-CF04-D741-77A1-34D91C243E2F}"/>
              </a:ext>
            </a:extLst>
          </p:cNvPr>
          <p:cNvCxnSpPr>
            <a:cxnSpLocks/>
            <a:stCxn id="31" idx="0"/>
            <a:endCxn id="16" idx="1"/>
          </p:cNvCxnSpPr>
          <p:nvPr/>
        </p:nvCxnSpPr>
        <p:spPr>
          <a:xfrm rot="5400000" flipH="1" flipV="1">
            <a:off x="8258677" y="4075951"/>
            <a:ext cx="435555" cy="1585259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580FB0F-1E3B-AD9F-E4C9-64F9265309CC}"/>
              </a:ext>
            </a:extLst>
          </p:cNvPr>
          <p:cNvCxnSpPr>
            <a:cxnSpLocks/>
            <a:stCxn id="32" idx="3"/>
            <a:endCxn id="17" idx="1"/>
          </p:cNvCxnSpPr>
          <p:nvPr/>
        </p:nvCxnSpPr>
        <p:spPr>
          <a:xfrm flipV="1">
            <a:off x="8388362" y="5731513"/>
            <a:ext cx="1144672" cy="152677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F2A0696-136F-3231-E10F-29ECA97CE9A9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3006563" y="5196482"/>
            <a:ext cx="1209178" cy="20819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F41F3F0A-BB83-3D6B-A3C4-E910DB860855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2083805" y="4022569"/>
            <a:ext cx="1935031" cy="486441"/>
          </a:xfrm>
          <a:prstGeom prst="bentConnector3">
            <a:avLst>
              <a:gd name="adj1" fmla="val 7728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D8C77F-B15A-4CA4-8723-21C5854DC5BF}"/>
              </a:ext>
            </a:extLst>
          </p:cNvPr>
          <p:cNvSpPr txBox="1"/>
          <p:nvPr/>
        </p:nvSpPr>
        <p:spPr>
          <a:xfrm>
            <a:off x="1716248" y="2123494"/>
            <a:ext cx="2479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사용할 전투 스킬이 전투 스킬 포인트를 필요로 하는가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CBB4A2-1B1E-451F-B1A2-5D52CA8AFC47}"/>
              </a:ext>
            </a:extLst>
          </p:cNvPr>
          <p:cNvSpPr txBox="1"/>
          <p:nvPr/>
        </p:nvSpPr>
        <p:spPr>
          <a:xfrm>
            <a:off x="4958500" y="2684519"/>
            <a:ext cx="21896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사용할 전투 스킬이 사용할 만큼의 전투 스킬 포인트를 보유 했는가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27D204-1516-4376-B78C-ACC5826C7347}"/>
              </a:ext>
            </a:extLst>
          </p:cNvPr>
          <p:cNvSpPr txBox="1"/>
          <p:nvPr/>
        </p:nvSpPr>
        <p:spPr>
          <a:xfrm>
            <a:off x="6611933" y="4070587"/>
            <a:ext cx="177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전투 스킬을 회복할 수 있는 상태 인가</a:t>
            </a:r>
            <a:r>
              <a:rPr lang="en-US" altLang="ko-KR" sz="1000" dirty="0">
                <a:solidFill>
                  <a:schemeClr val="dk1"/>
                </a:solidFill>
              </a:rPr>
              <a:t>?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522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몬스터 행동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8A2DB231-DBF4-A7B1-949A-40BF17060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188" y="1713339"/>
            <a:ext cx="3829623" cy="410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 descr="PC 게임, 액션 어드벤처 게임, 만화 영화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0368A71C-1B0B-A605-4819-76A3BC5BF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945" y="1514463"/>
            <a:ext cx="2182268" cy="1914536"/>
          </a:xfrm>
          <a:prstGeom prst="rect">
            <a:avLst/>
          </a:prstGeom>
        </p:spPr>
      </p:pic>
      <p:pic>
        <p:nvPicPr>
          <p:cNvPr id="25" name="그림 2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210AA77-85AA-7C76-BA21-06378EF0C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876" y="4986779"/>
            <a:ext cx="1610178" cy="89454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52A316-0466-F1AC-30A8-5B8F1402E2B4}"/>
              </a:ext>
            </a:extLst>
          </p:cNvPr>
          <p:cNvSpPr/>
          <p:nvPr/>
        </p:nvSpPr>
        <p:spPr>
          <a:xfrm>
            <a:off x="4291154" y="4228517"/>
            <a:ext cx="1713719" cy="6922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B037F4-2829-29D6-2757-723330B731F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 flipV="1">
            <a:off x="7906136" y="2010530"/>
            <a:ext cx="1928663" cy="94034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CF463-7D1A-6531-CB45-6E19FF710C0D}"/>
              </a:ext>
            </a:extLst>
          </p:cNvPr>
          <p:cNvSpPr/>
          <p:nvPr/>
        </p:nvSpPr>
        <p:spPr>
          <a:xfrm>
            <a:off x="6192417" y="2604733"/>
            <a:ext cx="1713719" cy="6922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A8A274-4881-BBC9-CBB3-1A5DE4FBA6BE}"/>
              </a:ext>
            </a:extLst>
          </p:cNvPr>
          <p:cNvSpPr/>
          <p:nvPr/>
        </p:nvSpPr>
        <p:spPr>
          <a:xfrm>
            <a:off x="1548637" y="5108488"/>
            <a:ext cx="1392524" cy="6878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8D4318-8A48-2D9A-874A-8841E504572E}"/>
              </a:ext>
            </a:extLst>
          </p:cNvPr>
          <p:cNvSpPr/>
          <p:nvPr/>
        </p:nvSpPr>
        <p:spPr>
          <a:xfrm>
            <a:off x="9834799" y="1871748"/>
            <a:ext cx="798636" cy="2775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E82B9E8-F578-73F2-7190-F73A853FCCF8}"/>
              </a:ext>
            </a:extLst>
          </p:cNvPr>
          <p:cNvCxnSpPr>
            <a:cxnSpLocks/>
            <a:stCxn id="28" idx="1"/>
            <a:endCxn id="32" idx="3"/>
          </p:cNvCxnSpPr>
          <p:nvPr/>
        </p:nvCxnSpPr>
        <p:spPr>
          <a:xfrm rot="10800000" flipV="1">
            <a:off x="2941162" y="4574654"/>
            <a:ext cx="1349993" cy="877764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688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추가 공격</a:t>
            </a:r>
            <a:r>
              <a:rPr lang="en-US" altLang="ko-KR" dirty="0"/>
              <a:t>&amp;</a:t>
            </a:r>
            <a:r>
              <a:rPr lang="ko-KR" altLang="en-US" dirty="0" err="1"/>
              <a:t>필살기</a:t>
            </a:r>
            <a:r>
              <a:rPr lang="ko-KR" altLang="en-US" dirty="0"/>
              <a:t>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370560A-EE2A-EEEE-4899-D1BFD4836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23790"/>
            <a:ext cx="2860767" cy="259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60E771E2-638E-057F-DCB2-4A93746BA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953" y="1449388"/>
            <a:ext cx="2846607" cy="344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6B7320C9-8EDB-CB4C-A69D-6342E872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473" y="3717037"/>
            <a:ext cx="2011035" cy="25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만화 영화, 스크린샷, 비디오, CG 아트워크이(가) 표시된 사진&#10;&#10;자동 생성된 설명">
            <a:extLst>
              <a:ext uri="{FF2B5EF4-FFF2-40B4-BE49-F238E27FC236}">
                <a16:creationId xmlns:a16="http://schemas.microsoft.com/office/drawing/2014/main" id="{6F79B211-9DE0-1B90-CBF1-378AF1C50E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132" y="5229316"/>
            <a:ext cx="1915081" cy="1079409"/>
          </a:xfrm>
          <a:prstGeom prst="rect">
            <a:avLst/>
          </a:prstGeom>
        </p:spPr>
      </p:pic>
      <p:pic>
        <p:nvPicPr>
          <p:cNvPr id="7" name="그림 6" descr="텍스트, 스크린샷, 폰트, 포스터이(가) 표시된 사진&#10;&#10;자동 생성된 설명">
            <a:extLst>
              <a:ext uri="{FF2B5EF4-FFF2-40B4-BE49-F238E27FC236}">
                <a16:creationId xmlns:a16="http://schemas.microsoft.com/office/drawing/2014/main" id="{C07D8DBE-E2BE-5F6A-3E12-74D2C19C8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4138367"/>
            <a:ext cx="2260789" cy="2170357"/>
          </a:xfrm>
          <a:prstGeom prst="rect">
            <a:avLst/>
          </a:prstGeom>
        </p:spPr>
      </p:pic>
      <p:pic>
        <p:nvPicPr>
          <p:cNvPr id="9" name="그림 8" descr="만화 영화, 아니메, 스크린샷, 애니메이션이(가) 표시된 사진&#10;&#10;자동 생성된 설명">
            <a:extLst>
              <a:ext uri="{FF2B5EF4-FFF2-40B4-BE49-F238E27FC236}">
                <a16:creationId xmlns:a16="http://schemas.microsoft.com/office/drawing/2014/main" id="{5D9EEBDC-D047-6BC0-D59E-B505B72D3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174" y="1439863"/>
            <a:ext cx="1528566" cy="1371790"/>
          </a:xfrm>
          <a:prstGeom prst="rect">
            <a:avLst/>
          </a:prstGeom>
        </p:spPr>
      </p:pic>
      <p:pic>
        <p:nvPicPr>
          <p:cNvPr id="11" name="그림 10" descr="만화 영화, 아니메, 애니메이션, CG 아트워크이(가) 표시된 사진&#10;&#10;자동 생성된 설명">
            <a:extLst>
              <a:ext uri="{FF2B5EF4-FFF2-40B4-BE49-F238E27FC236}">
                <a16:creationId xmlns:a16="http://schemas.microsoft.com/office/drawing/2014/main" id="{B268109D-D4E2-CF18-9D0B-6BC827A31C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933" y="2054540"/>
            <a:ext cx="1428949" cy="1371791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F75FFC7-4E8A-9D1C-960A-39AE9DB350B5}"/>
              </a:ext>
            </a:extLst>
          </p:cNvPr>
          <p:cNvCxnSpPr>
            <a:cxnSpLocks/>
            <a:stCxn id="19" idx="1"/>
            <a:endCxn id="18" idx="1"/>
          </p:cNvCxnSpPr>
          <p:nvPr/>
        </p:nvCxnSpPr>
        <p:spPr>
          <a:xfrm rot="10800000" flipV="1">
            <a:off x="956308" y="2718214"/>
            <a:ext cx="329529" cy="2795137"/>
          </a:xfrm>
          <a:prstGeom prst="bentConnector3">
            <a:avLst>
              <a:gd name="adj1" fmla="val 1693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39802B-7A1F-4EDC-F59F-B1D0CBC2B53C}"/>
              </a:ext>
            </a:extLst>
          </p:cNvPr>
          <p:cNvSpPr/>
          <p:nvPr/>
        </p:nvSpPr>
        <p:spPr>
          <a:xfrm>
            <a:off x="9615340" y="5316717"/>
            <a:ext cx="1580151" cy="89031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EAA28B-58F7-DF82-7A2E-057B870E7C82}"/>
              </a:ext>
            </a:extLst>
          </p:cNvPr>
          <p:cNvSpPr/>
          <p:nvPr/>
        </p:nvSpPr>
        <p:spPr>
          <a:xfrm>
            <a:off x="956307" y="4819667"/>
            <a:ext cx="1978185" cy="138736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2AE300-74B2-D569-9795-2734B84A7961}"/>
              </a:ext>
            </a:extLst>
          </p:cNvPr>
          <p:cNvSpPr/>
          <p:nvPr/>
        </p:nvSpPr>
        <p:spPr>
          <a:xfrm>
            <a:off x="1285836" y="2476413"/>
            <a:ext cx="1070866" cy="4836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A83A34-BB84-C41B-39D7-9B6A9C6714B7}"/>
              </a:ext>
            </a:extLst>
          </p:cNvPr>
          <p:cNvSpPr/>
          <p:nvPr/>
        </p:nvSpPr>
        <p:spPr>
          <a:xfrm>
            <a:off x="4417999" y="2497858"/>
            <a:ext cx="1070866" cy="4836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64B316-7D27-F0D9-354E-BE11D4623B03}"/>
              </a:ext>
            </a:extLst>
          </p:cNvPr>
          <p:cNvSpPr/>
          <p:nvPr/>
        </p:nvSpPr>
        <p:spPr>
          <a:xfrm>
            <a:off x="4417999" y="3357792"/>
            <a:ext cx="1070866" cy="4836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FB91F9-DCEF-A5EA-32BF-F5C0753BDB74}"/>
              </a:ext>
            </a:extLst>
          </p:cNvPr>
          <p:cNvSpPr/>
          <p:nvPr/>
        </p:nvSpPr>
        <p:spPr>
          <a:xfrm>
            <a:off x="7566551" y="4895494"/>
            <a:ext cx="1379486" cy="2219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D3EC88E-1913-87CE-E5BE-42FE2F95D48D}"/>
              </a:ext>
            </a:extLst>
          </p:cNvPr>
          <p:cNvSpPr>
            <a:spLocks noChangeAspect="1"/>
          </p:cNvSpPr>
          <p:nvPr/>
        </p:nvSpPr>
        <p:spPr>
          <a:xfrm>
            <a:off x="7651363" y="1701967"/>
            <a:ext cx="793300" cy="7933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AF9843A-3F79-F304-80E9-58A952D5094A}"/>
              </a:ext>
            </a:extLst>
          </p:cNvPr>
          <p:cNvSpPr>
            <a:spLocks noChangeAspect="1"/>
          </p:cNvSpPr>
          <p:nvPr/>
        </p:nvSpPr>
        <p:spPr>
          <a:xfrm>
            <a:off x="9412388" y="2310139"/>
            <a:ext cx="793300" cy="7933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4B66D35-59F7-B76F-6B9A-8B853DF52BF1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5488865" y="2098617"/>
            <a:ext cx="2162498" cy="641043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1B9687E-466F-5BE3-9DF9-05A53834E801}"/>
              </a:ext>
            </a:extLst>
          </p:cNvPr>
          <p:cNvCxnSpPr>
            <a:cxnSpLocks/>
            <a:stCxn id="21" idx="2"/>
            <a:endCxn id="24" idx="2"/>
          </p:cNvCxnSpPr>
          <p:nvPr/>
        </p:nvCxnSpPr>
        <p:spPr>
          <a:xfrm rot="5400000" flipH="1" flipV="1">
            <a:off x="6615606" y="1044615"/>
            <a:ext cx="1134607" cy="4458956"/>
          </a:xfrm>
          <a:prstGeom prst="bentConnector4">
            <a:avLst>
              <a:gd name="adj1" fmla="val -20148"/>
              <a:gd name="adj2" fmla="val 56004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4AB17EA-A8CA-CEB6-37BD-920F563374F7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>
            <a:off x="8946037" y="5006449"/>
            <a:ext cx="669303" cy="755428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878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16237"/>
              </p:ext>
            </p:extLst>
          </p:nvPr>
        </p:nvGraphicFramePr>
        <p:xfrm>
          <a:off x="1394936" y="2161709"/>
          <a:ext cx="94021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속성으로 공략할 때 가장 효과적인 속성이며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몬스터의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6730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약화 상태가 될 때 까지 남은 수치로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정도의 피해를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일시적으로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FC25176-42D8-D041-17AC-9CE0422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4229"/>
            <a:ext cx="3048491" cy="45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18F41-190E-35A3-4078-EC85F1FE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0" t="719" r="33205" b="90710"/>
          <a:stretch/>
        </p:blipFill>
        <p:spPr>
          <a:xfrm>
            <a:off x="7945209" y="3516199"/>
            <a:ext cx="3407004" cy="134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5D5B-F20D-B512-1931-19CF86E70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r="31663" b="89285"/>
          <a:stretch/>
        </p:blipFill>
        <p:spPr>
          <a:xfrm>
            <a:off x="4698306" y="5365868"/>
            <a:ext cx="6656129" cy="941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93D30-A62E-B240-CBC3-01F58F2DD30E}"/>
              </a:ext>
            </a:extLst>
          </p:cNvPr>
          <p:cNvSpPr/>
          <p:nvPr/>
        </p:nvSpPr>
        <p:spPr>
          <a:xfrm>
            <a:off x="1817460" y="2721669"/>
            <a:ext cx="1491347" cy="3797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EFCA4C-8FBB-41DC-BC46-4642FB032C2F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3308807" y="2911544"/>
            <a:ext cx="7013544" cy="6800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55415-1B54-C4C9-AA43-9687B725C234}"/>
              </a:ext>
            </a:extLst>
          </p:cNvPr>
          <p:cNvSpPr/>
          <p:nvPr/>
        </p:nvSpPr>
        <p:spPr>
          <a:xfrm>
            <a:off x="10001839" y="3591612"/>
            <a:ext cx="641023" cy="6087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C995D7-32D0-BFDC-191F-06F3A6395F20}"/>
              </a:ext>
            </a:extLst>
          </p:cNvPr>
          <p:cNvSpPr/>
          <p:nvPr/>
        </p:nvSpPr>
        <p:spPr>
          <a:xfrm>
            <a:off x="5663596" y="5712125"/>
            <a:ext cx="5262070" cy="2407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F9A7C9A-3DD2-E0C1-A6C8-CC0D2324209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5000982" y="2418476"/>
            <a:ext cx="853444" cy="5733854"/>
          </a:xfrm>
          <a:prstGeom prst="bentConnector3">
            <a:avLst>
              <a:gd name="adj1" fmla="val 201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F5F53-EAE4-AD3B-EC89-55CB17CB3B69}"/>
              </a:ext>
            </a:extLst>
          </p:cNvPr>
          <p:cNvSpPr/>
          <p:nvPr/>
        </p:nvSpPr>
        <p:spPr>
          <a:xfrm>
            <a:off x="2161538" y="4596150"/>
            <a:ext cx="798478" cy="2625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5A2094-CC6E-4012-8442-22BE7C30E0D7}"/>
              </a:ext>
            </a:extLst>
          </p:cNvPr>
          <p:cNvSpPr txBox="1"/>
          <p:nvPr/>
        </p:nvSpPr>
        <p:spPr>
          <a:xfrm>
            <a:off x="3796749" y="3475876"/>
            <a:ext cx="177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effectLst/>
                <a:ea typeface="맑은 고딕" charset="0"/>
                <a:cs typeface="+mn-cs"/>
              </a:rPr>
              <a:t>강인도 감소량은 감소 시킨 행동의 따라서 값이 다르다</a:t>
            </a:r>
            <a:r>
              <a:rPr lang="en-US" altLang="ko-KR" sz="1000" dirty="0">
                <a:effectLst/>
                <a:ea typeface="맑은 고딕" charset="0"/>
                <a:cs typeface="+mn-cs"/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0E59EF-4E2B-BF07-5FF8-CF8E856A08D5}"/>
              </a:ext>
            </a:extLst>
          </p:cNvPr>
          <p:cNvSpPr txBox="1"/>
          <p:nvPr/>
        </p:nvSpPr>
        <p:spPr>
          <a:xfrm>
            <a:off x="839788" y="4150142"/>
            <a:ext cx="1938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꽃받침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허영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터널</a:t>
            </a:r>
            <a:r>
              <a:rPr lang="en-US" altLang="ko-KR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여운에 도전할 경우 생략</a:t>
            </a:r>
            <a:endParaRPr lang="en-US" altLang="ko-KR" sz="11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5A850-5188-688C-C55A-8164908C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41" y="1506075"/>
            <a:ext cx="1876621" cy="47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1E83C2B-A417-3F00-5A35-E8A524D5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7113" r="90341" b="56564"/>
          <a:stretch/>
        </p:blipFill>
        <p:spPr>
          <a:xfrm>
            <a:off x="7735480" y="1897800"/>
            <a:ext cx="2776297" cy="1359673"/>
          </a:xfrm>
          <a:prstGeom prst="rect">
            <a:avLst/>
          </a:prstGeom>
        </p:spPr>
      </p:pic>
      <p:pic>
        <p:nvPicPr>
          <p:cNvPr id="14" name="그림 13" descr="텍스트, 스크린샷, PC 게임, 빛이(가) 표시된 사진&#10;&#10;자동 생성된 설명">
            <a:extLst>
              <a:ext uri="{FF2B5EF4-FFF2-40B4-BE49-F238E27FC236}">
                <a16:creationId xmlns:a16="http://schemas.microsoft.com/office/drawing/2014/main" id="{61D969E2-3DF0-B64D-85E3-764D5D6D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 t="20842" r="23657" b="11365"/>
          <a:stretch/>
        </p:blipFill>
        <p:spPr>
          <a:xfrm>
            <a:off x="7735479" y="3429000"/>
            <a:ext cx="2776297" cy="25829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DFCD1-A593-AAC7-FB9A-89F0013FB7F2}"/>
              </a:ext>
            </a:extLst>
          </p:cNvPr>
          <p:cNvSpPr/>
          <p:nvPr/>
        </p:nvSpPr>
        <p:spPr>
          <a:xfrm>
            <a:off x="5244397" y="2397188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72AEE11-8188-3D70-E6C4-6B42593FBB6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31795" y="2573001"/>
            <a:ext cx="943056" cy="14802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9166-34FE-DF9C-D689-3C0D20C21BC2}"/>
              </a:ext>
            </a:extLst>
          </p:cNvPr>
          <p:cNvSpPr/>
          <p:nvPr/>
        </p:nvSpPr>
        <p:spPr>
          <a:xfrm>
            <a:off x="5244397" y="3178379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C0DC9-FB4A-D76A-8612-DD4C5078BC61}"/>
              </a:ext>
            </a:extLst>
          </p:cNvPr>
          <p:cNvSpPr/>
          <p:nvPr/>
        </p:nvSpPr>
        <p:spPr>
          <a:xfrm>
            <a:off x="5244397" y="3968997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030F86-A993-6B64-4C25-9FF4B425CAFA}"/>
              </a:ext>
            </a:extLst>
          </p:cNvPr>
          <p:cNvSpPr/>
          <p:nvPr/>
        </p:nvSpPr>
        <p:spPr>
          <a:xfrm>
            <a:off x="5244397" y="4766506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4D825F-24E3-0B99-4414-A509DCF2003E}"/>
              </a:ext>
            </a:extLst>
          </p:cNvPr>
          <p:cNvSpPr/>
          <p:nvPr/>
        </p:nvSpPr>
        <p:spPr>
          <a:xfrm>
            <a:off x="7874851" y="1967623"/>
            <a:ext cx="2460019" cy="1210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F94CF-1C7B-1780-E16D-3597D42E5B63}"/>
              </a:ext>
            </a:extLst>
          </p:cNvPr>
          <p:cNvSpPr/>
          <p:nvPr/>
        </p:nvSpPr>
        <p:spPr>
          <a:xfrm>
            <a:off x="8761174" y="3783757"/>
            <a:ext cx="612163" cy="18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775A5-62CD-3F1C-8220-62CF68A4C47B}"/>
              </a:ext>
            </a:extLst>
          </p:cNvPr>
          <p:cNvSpPr/>
          <p:nvPr/>
        </p:nvSpPr>
        <p:spPr>
          <a:xfrm>
            <a:off x="8455092" y="4323754"/>
            <a:ext cx="1361305" cy="922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4372D3-54D2-1AA4-F694-EC6670CFDEF8}"/>
              </a:ext>
            </a:extLst>
          </p:cNvPr>
          <p:cNvGrpSpPr/>
          <p:nvPr/>
        </p:nvGrpSpPr>
        <p:grpSpPr>
          <a:xfrm>
            <a:off x="2524771" y="4068986"/>
            <a:ext cx="1915252" cy="1942714"/>
            <a:chOff x="9851010" y="3968997"/>
            <a:chExt cx="1915252" cy="1942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8315B-464C-755B-7C18-D67639A05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48" t="16611" r="18091" b="26476"/>
            <a:stretch/>
          </p:blipFill>
          <p:spPr>
            <a:xfrm>
              <a:off x="9851010" y="3968997"/>
              <a:ext cx="1915252" cy="194271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22A8E7-0D66-152C-B050-1AB98031F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1797" y="4068986"/>
              <a:ext cx="1783745" cy="17837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0E3FADA-4AF3-3985-F866-4C2F07A93899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931795" y="3502214"/>
            <a:ext cx="2135461" cy="28154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8D04CD0-B102-68D6-0142-1FD592BC1D3A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931795" y="4292832"/>
            <a:ext cx="1523297" cy="49235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C8B3D7-2955-EFC3-2674-985F5B08A080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>
            <a:off x="3487431" y="4168975"/>
            <a:ext cx="1756966" cy="921366"/>
          </a:xfrm>
          <a:prstGeom prst="bentConnector4">
            <a:avLst>
              <a:gd name="adj1" fmla="val 24619"/>
              <a:gd name="adj2" fmla="val 1248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204F4-015B-462A-AA67-F067B6BB4D4B}"/>
              </a:ext>
            </a:extLst>
          </p:cNvPr>
          <p:cNvSpPr txBox="1"/>
          <p:nvPr/>
        </p:nvSpPr>
        <p:spPr>
          <a:xfrm>
            <a:off x="506391" y="3425194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 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FBC06-BF58-483D-849C-6CA1DDD605B0}"/>
              </a:ext>
            </a:extLst>
          </p:cNvPr>
          <p:cNvSpPr txBox="1"/>
          <p:nvPr/>
        </p:nvSpPr>
        <p:spPr>
          <a:xfrm>
            <a:off x="506391" y="2644748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dirty="0">
                <a:ea typeface="맑은 고딕" charset="0"/>
              </a:rPr>
              <a:t>행동 수치 </a:t>
            </a:r>
            <a:r>
              <a:rPr lang="ko-KR" altLang="en-US" sz="1000" b="1" dirty="0" err="1">
                <a:ea typeface="맑은 고딕" charset="0"/>
              </a:rPr>
              <a:t>상승량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현재 행동 수치</a:t>
            </a:r>
            <a:r>
              <a:rPr lang="en-US" altLang="ko-KR" sz="1000" dirty="0">
                <a:solidFill>
                  <a:schemeClr val="dk1"/>
                </a:solidFill>
              </a:rPr>
              <a:t>+(0.25×</a:t>
            </a:r>
            <a:r>
              <a:rPr lang="ko-KR" altLang="en-US" sz="1000" dirty="0">
                <a:solidFill>
                  <a:schemeClr val="dk1"/>
                </a:solidFill>
              </a:rPr>
              <a:t>기초 행동 수치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789581"/>
              </p:ext>
            </p:extLst>
          </p:nvPr>
        </p:nvGraphicFramePr>
        <p:xfrm>
          <a:off x="3211034" y="1697831"/>
          <a:ext cx="576992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9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전투 불능 상태가 되거나 도전 목표를 달성하여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dirty="0"/>
              <a:t>전투 종료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34</a:t>
            </a:fld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C727446-391F-F8CD-3A6C-E1A56B84A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62" y="1885215"/>
            <a:ext cx="4835538" cy="41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스크린샷, 멀티미디어 소프트웨어,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9BFD0968-74B9-558B-7097-E59844750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11753" r="69304" b="74845"/>
          <a:stretch/>
        </p:blipFill>
        <p:spPr>
          <a:xfrm>
            <a:off x="7088957" y="3049498"/>
            <a:ext cx="3280528" cy="919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541421-227F-32E0-ED95-207BB01F0683}"/>
              </a:ext>
            </a:extLst>
          </p:cNvPr>
          <p:cNvSpPr/>
          <p:nvPr/>
        </p:nvSpPr>
        <p:spPr>
          <a:xfrm>
            <a:off x="2035439" y="3262645"/>
            <a:ext cx="877444" cy="3383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77A6D12-FD44-3D99-D4F9-800D81C13F6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125145" y="611660"/>
            <a:ext cx="127869" cy="5429839"/>
          </a:xfrm>
          <a:prstGeom prst="bentConnector3">
            <a:avLst>
              <a:gd name="adj1" fmla="val -21563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8758A8-3E39-0B23-3DF0-4EE9FE2CD545}"/>
              </a:ext>
            </a:extLst>
          </p:cNvPr>
          <p:cNvSpPr/>
          <p:nvPr/>
        </p:nvSpPr>
        <p:spPr>
          <a:xfrm>
            <a:off x="7267315" y="3390514"/>
            <a:ext cx="1273370" cy="437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798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97371"/>
              </p:ext>
            </p:extLst>
          </p:nvPr>
        </p:nvGraphicFramePr>
        <p:xfrm>
          <a:off x="980598" y="1449388"/>
          <a:ext cx="10230803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1584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조우하는 단계이다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기본적으로 비활성화 상태이며 근처에 플레이어야 위치할 경우 활성화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상호작용하여 던전 입장에 관련된 팝업창을 띄울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318E972-8332-AA93-B3E4-5607DFF680F7}"/>
              </a:ext>
            </a:extLst>
          </p:cNvPr>
          <p:cNvGrpSpPr>
            <a:grpSpLocks noChangeAspect="1"/>
          </p:cNvGrpSpPr>
          <p:nvPr/>
        </p:nvGrpSpPr>
        <p:grpSpPr>
          <a:xfrm>
            <a:off x="1430057" y="3580970"/>
            <a:ext cx="4324653" cy="2654411"/>
            <a:chOff x="1145282" y="3185477"/>
            <a:chExt cx="5071899" cy="3113060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83E6BF22-F128-ECEE-AA0B-5AF3A313A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5284" y="3185477"/>
              <a:ext cx="5071897" cy="2494796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F043838-E2F2-716E-B63B-F5768D5CC5C6}"/>
                </a:ext>
              </a:extLst>
            </p:cNvPr>
            <p:cNvSpPr/>
            <p:nvPr/>
          </p:nvSpPr>
          <p:spPr>
            <a:xfrm>
              <a:off x="2556651" y="5005741"/>
              <a:ext cx="1648542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03A67A-FFED-DF2E-0E6D-2806FD965322}"/>
                </a:ext>
              </a:extLst>
            </p:cNvPr>
            <p:cNvSpPr/>
            <p:nvPr/>
          </p:nvSpPr>
          <p:spPr>
            <a:xfrm>
              <a:off x="3505224" y="3444450"/>
              <a:ext cx="879223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E5EDA-5FEA-F2EF-F5F3-8124F286B7E9}"/>
                </a:ext>
              </a:extLst>
            </p:cNvPr>
            <p:cNvSpPr/>
            <p:nvPr/>
          </p:nvSpPr>
          <p:spPr>
            <a:xfrm>
              <a:off x="2976317" y="3444450"/>
              <a:ext cx="493904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7A6C6E-9548-5DDA-6ACE-8921591EA0A5}"/>
                </a:ext>
              </a:extLst>
            </p:cNvPr>
            <p:cNvSpPr/>
            <p:nvPr/>
          </p:nvSpPr>
          <p:spPr>
            <a:xfrm>
              <a:off x="3270690" y="3801049"/>
              <a:ext cx="1175577" cy="2427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F15C7-7E78-9FDD-E32A-E1A304B69C16}"/>
                </a:ext>
              </a:extLst>
            </p:cNvPr>
            <p:cNvSpPr txBox="1"/>
            <p:nvPr/>
          </p:nvSpPr>
          <p:spPr>
            <a:xfrm>
              <a:off x="1145285" y="5696677"/>
              <a:ext cx="1411365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레벨</a:t>
              </a:r>
              <a:endParaRPr lang="en-US" altLang="ko-K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F6782D-91CC-46C8-D5D0-2489898AD7B2}"/>
                </a:ext>
              </a:extLst>
            </p:cNvPr>
            <p:cNvSpPr txBox="1"/>
            <p:nvPr/>
          </p:nvSpPr>
          <p:spPr>
            <a:xfrm>
              <a:off x="1145282" y="597367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또는 그룹 이름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17E24-8A2E-25E2-FEF0-02EA81D67204}"/>
                </a:ext>
              </a:extLst>
            </p:cNvPr>
            <p:cNvSpPr txBox="1"/>
            <p:nvPr/>
          </p:nvSpPr>
          <p:spPr>
            <a:xfrm>
              <a:off x="4091775" y="597074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약점 속성</a:t>
              </a:r>
              <a:endParaRPr lang="en-US" altLang="ko-KR" sz="1200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2077492-5557-A5D6-7AD9-72CFB905D557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1145287" y="3589719"/>
              <a:ext cx="1831032" cy="2269387"/>
            </a:xfrm>
            <a:prstGeom prst="bentConnector3">
              <a:avLst>
                <a:gd name="adj1" fmla="val 11464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EA02D73-36AE-0C6C-F956-01FDF8122F7D}"/>
                </a:ext>
              </a:extLst>
            </p:cNvPr>
            <p:cNvCxnSpPr>
              <a:cxnSpLocks/>
              <a:stCxn id="11" idx="0"/>
              <a:endCxn id="18" idx="1"/>
            </p:cNvCxnSpPr>
            <p:nvPr/>
          </p:nvCxnSpPr>
          <p:spPr>
            <a:xfrm rot="16200000" flipH="1" flipV="1">
              <a:off x="1199230" y="3390501"/>
              <a:ext cx="2691657" cy="2799554"/>
            </a:xfrm>
            <a:prstGeom prst="bentConnector4">
              <a:avLst>
                <a:gd name="adj1" fmla="val -9960"/>
                <a:gd name="adj2" fmla="val 109576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DCDEFF0-131C-6A04-8995-D26EAABC7352}"/>
                </a:ext>
              </a:extLst>
            </p:cNvPr>
            <p:cNvCxnSpPr>
              <a:cxnSpLocks/>
              <a:stCxn id="19" idx="3"/>
              <a:endCxn id="16" idx="3"/>
            </p:cNvCxnSpPr>
            <p:nvPr/>
          </p:nvCxnSpPr>
          <p:spPr>
            <a:xfrm flipH="1" flipV="1">
              <a:off x="4446267" y="3922430"/>
              <a:ext cx="1770914" cy="2210748"/>
            </a:xfrm>
            <a:prstGeom prst="bentConnector3">
              <a:avLst>
                <a:gd name="adj1" fmla="val -15139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F9F633-3999-9849-0192-7C724B1097BD}"/>
                </a:ext>
              </a:extLst>
            </p:cNvPr>
            <p:cNvSpPr txBox="1"/>
            <p:nvPr/>
          </p:nvSpPr>
          <p:spPr>
            <a:xfrm>
              <a:off x="3944837" y="5680272"/>
              <a:ext cx="2272344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몬스터 그룹 간의 연결</a:t>
              </a:r>
              <a:endParaRPr lang="en-US" altLang="ko-KR" sz="1200" dirty="0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ABA59D8-6969-364C-01C9-83CF896F7B39}"/>
                </a:ext>
              </a:extLst>
            </p:cNvPr>
            <p:cNvCxnSpPr>
              <a:cxnSpLocks/>
              <a:stCxn id="25" idx="3"/>
              <a:endCxn id="10" idx="6"/>
            </p:cNvCxnSpPr>
            <p:nvPr/>
          </p:nvCxnSpPr>
          <p:spPr>
            <a:xfrm flipH="1" flipV="1">
              <a:off x="4205192" y="5143119"/>
              <a:ext cx="2011989" cy="699584"/>
            </a:xfrm>
            <a:prstGeom prst="bentConnector3">
              <a:avLst>
                <a:gd name="adj1" fmla="val -13325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127B3B-66D1-7C8E-0833-CED6E998CD5F}"/>
              </a:ext>
            </a:extLst>
          </p:cNvPr>
          <p:cNvGrpSpPr/>
          <p:nvPr/>
        </p:nvGrpSpPr>
        <p:grpSpPr>
          <a:xfrm>
            <a:off x="6580536" y="3429000"/>
            <a:ext cx="3884887" cy="2879725"/>
            <a:chOff x="6867414" y="3429000"/>
            <a:chExt cx="3884887" cy="28797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60A87E6-9659-4DB7-559F-D3A335A78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4365" y="3429000"/>
              <a:ext cx="2716442" cy="1321222"/>
              <a:chOff x="7209939" y="3412546"/>
              <a:chExt cx="2224090" cy="1081752"/>
            </a:xfrm>
          </p:grpSpPr>
          <p:pic>
            <p:nvPicPr>
              <p:cNvPr id="28" name="그림 27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6546DEC-F26F-8B55-6E1F-5577BE0B9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09939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0" name="그림 29" descr="스크린샷, PC 게임, 3D 모델링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4EF36A79-B279-428A-46A7-855E0730E4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2" name="그림 31" descr="스크린샷, PC 게임, 비디오 게임 소프트웨어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81C35FF3-48CF-6A68-5542-6C4168DBC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3412546"/>
                <a:ext cx="675000" cy="1080000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516EB9-130D-F4B7-3254-124B8DBA6D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5858" y="4987869"/>
              <a:ext cx="2716443" cy="1320856"/>
              <a:chOff x="7209939" y="5227273"/>
              <a:chExt cx="2224090" cy="1081452"/>
            </a:xfrm>
          </p:grpSpPr>
          <p:pic>
            <p:nvPicPr>
              <p:cNvPr id="34" name="그림 33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796F2989-4ABE-ADC5-2AE0-F510AE03E8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42" t="14531" r="56345" b="20065"/>
              <a:stretch/>
            </p:blipFill>
            <p:spPr>
              <a:xfrm>
                <a:off x="7209939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8" name="그림 37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D331CA9-E6C8-774D-2FF2-618974A6E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42" name="그림 41" descr="PC 게임, 스크린샷, 비디오 게임 소프트웨어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23473FF2-F9BA-61AF-39E3-3C709F67C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5227273"/>
                <a:ext cx="675000" cy="10800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0A287A-9EF9-67C7-9584-9E63144FE2F7}"/>
                </a:ext>
              </a:extLst>
            </p:cNvPr>
            <p:cNvSpPr txBox="1"/>
            <p:nvPr/>
          </p:nvSpPr>
          <p:spPr>
            <a:xfrm>
              <a:off x="6867415" y="3967349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비활성화 상태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E9CF2-E058-98E3-BC84-12BC99149F69}"/>
                </a:ext>
              </a:extLst>
            </p:cNvPr>
            <p:cNvSpPr txBox="1"/>
            <p:nvPr/>
          </p:nvSpPr>
          <p:spPr>
            <a:xfrm>
              <a:off x="6867414" y="5508910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활성화 상태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28C0D1-3148-E078-A267-0F747EE07F16}"/>
                </a:ext>
              </a:extLst>
            </p:cNvPr>
            <p:cNvSpPr txBox="1"/>
            <p:nvPr/>
          </p:nvSpPr>
          <p:spPr>
            <a:xfrm>
              <a:off x="8037436" y="4753797"/>
              <a:ext cx="8229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모조 꽃받침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F1BC1C-B0C8-2ABC-8F72-D52F82ED8B42}"/>
                </a:ext>
              </a:extLst>
            </p:cNvPr>
            <p:cNvSpPr txBox="1"/>
            <p:nvPr/>
          </p:nvSpPr>
          <p:spPr>
            <a:xfrm>
              <a:off x="8980374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침식된 터널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3F0280-BADD-6F26-62F0-37AE7BE20D50}"/>
                </a:ext>
              </a:extLst>
            </p:cNvPr>
            <p:cNvSpPr txBox="1"/>
            <p:nvPr/>
          </p:nvSpPr>
          <p:spPr>
            <a:xfrm>
              <a:off x="9924803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전쟁의 여운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A5E58FF5-69B6-8E05-A166-FFDB1241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5" y="1426065"/>
            <a:ext cx="497197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4D1E94A-A119-A11A-A34A-AB80909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8" y="3457146"/>
            <a:ext cx="3757235" cy="29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필드 탐색</a:t>
            </a:r>
            <a:r>
              <a:rPr lang="en-US" altLang="ko-KR" dirty="0"/>
              <a:t>&amp;</a:t>
            </a:r>
            <a:r>
              <a:rPr lang="ko-KR" altLang="en-US" dirty="0"/>
              <a:t>몬스터 그룹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pic>
        <p:nvPicPr>
          <p:cNvPr id="10" name="그림 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6133BE-2877-B693-3F22-5D5A2B548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496" y="4061604"/>
            <a:ext cx="1809769" cy="22333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4904C-5541-B453-3FD5-7481C4E8982C}"/>
              </a:ext>
            </a:extLst>
          </p:cNvPr>
          <p:cNvSpPr/>
          <p:nvPr/>
        </p:nvSpPr>
        <p:spPr>
          <a:xfrm>
            <a:off x="1441711" y="3480174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6E1236-BED5-DF35-ED56-8CC5F5D570C1}"/>
              </a:ext>
            </a:extLst>
          </p:cNvPr>
          <p:cNvSpPr>
            <a:spLocks noChangeAspect="1"/>
          </p:cNvSpPr>
          <p:nvPr/>
        </p:nvSpPr>
        <p:spPr>
          <a:xfrm>
            <a:off x="6337260" y="476227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F7D37A7-ADAE-E736-0283-A85C8E7DC79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495675" y="1889886"/>
            <a:ext cx="2841585" cy="1974390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8B9780-A68A-92A9-D4DC-8E9747B5290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495675" y="4904096"/>
            <a:ext cx="2841585" cy="915679"/>
          </a:xfrm>
          <a:prstGeom prst="bentConnector3">
            <a:avLst>
              <a:gd name="adj1" fmla="val 8452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D7BB3-04CC-AB30-5F76-8F20C57BDCCC}"/>
              </a:ext>
            </a:extLst>
          </p:cNvPr>
          <p:cNvGrpSpPr>
            <a:grpSpLocks noChangeAspect="1"/>
          </p:cNvGrpSpPr>
          <p:nvPr/>
        </p:nvGrpSpPr>
        <p:grpSpPr>
          <a:xfrm>
            <a:off x="5023658" y="1449388"/>
            <a:ext cx="4067767" cy="2000878"/>
            <a:chOff x="3710056" y="1449388"/>
            <a:chExt cx="4356553" cy="2142928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1E0EFA23-03B7-D4E3-D072-FDDF88EE1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0056" y="1449388"/>
              <a:ext cx="4356553" cy="21429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3B3C3F-EC1E-967B-FC44-2E3E70C72607}"/>
                </a:ext>
              </a:extLst>
            </p:cNvPr>
            <p:cNvSpPr/>
            <p:nvPr/>
          </p:nvSpPr>
          <p:spPr>
            <a:xfrm>
              <a:off x="5116915" y="1604214"/>
              <a:ext cx="1542833" cy="63388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0134E89-DB4C-D04C-97B0-7A30DA01D4D1}"/>
                </a:ext>
              </a:extLst>
            </p:cNvPr>
            <p:cNvSpPr/>
            <p:nvPr/>
          </p:nvSpPr>
          <p:spPr>
            <a:xfrm>
              <a:off x="4916619" y="3009352"/>
              <a:ext cx="1464346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AF40E-E6E8-DB70-39AD-BEA6FFD8523A}"/>
              </a:ext>
            </a:extLst>
          </p:cNvPr>
          <p:cNvSpPr/>
          <p:nvPr/>
        </p:nvSpPr>
        <p:spPr>
          <a:xfrm>
            <a:off x="7777823" y="499984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FA9CEC-C833-B734-FF49-C49E90D1C5DB}"/>
              </a:ext>
            </a:extLst>
          </p:cNvPr>
          <p:cNvCxnSpPr>
            <a:cxnSpLocks/>
            <a:stCxn id="29" idx="6"/>
            <a:endCxn id="31" idx="1"/>
          </p:cNvCxnSpPr>
          <p:nvPr/>
        </p:nvCxnSpPr>
        <p:spPr>
          <a:xfrm>
            <a:off x="7517519" y="3034217"/>
            <a:ext cx="260304" cy="2246468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08F100-C165-B90C-9043-E5BD39B547BB}"/>
              </a:ext>
            </a:extLst>
          </p:cNvPr>
          <p:cNvSpPr/>
          <p:nvPr/>
        </p:nvSpPr>
        <p:spPr>
          <a:xfrm>
            <a:off x="1441711" y="5408447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5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던전 입장 팝업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63327D-719A-D681-3F37-2769DBDC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449388"/>
            <a:ext cx="285693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D658DA-8FA7-4AF5-9DC3-602BC5734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1849739"/>
            <a:ext cx="2351902" cy="1322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FBE475-2CFB-4680-94C5-29E3BB9CB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3213420"/>
            <a:ext cx="2351903" cy="1322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25CC4B-0265-4950-B30E-036107A4F9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4577103"/>
            <a:ext cx="2351903" cy="13229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3683C6-A763-4A62-AEE2-2738906F33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1854985"/>
            <a:ext cx="2351904" cy="13229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1C601C-C769-4C84-BD87-61DB8AEEE9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3212524"/>
            <a:ext cx="2351904" cy="13229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E85DE7-3BD4-4D78-8ABD-B39D87CE43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4577101"/>
            <a:ext cx="2351904" cy="1322946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A8F1DF4-6147-4EFA-9EF5-6635D2913A89}"/>
              </a:ext>
            </a:extLst>
          </p:cNvPr>
          <p:cNvSpPr/>
          <p:nvPr/>
        </p:nvSpPr>
        <p:spPr>
          <a:xfrm>
            <a:off x="8186387" y="2115518"/>
            <a:ext cx="734355" cy="791384"/>
          </a:xfrm>
          <a:prstGeom prst="rightArrow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91CFA9C-A702-441F-A7FF-D61EEED32E23}"/>
              </a:ext>
            </a:extLst>
          </p:cNvPr>
          <p:cNvSpPr/>
          <p:nvPr/>
        </p:nvSpPr>
        <p:spPr>
          <a:xfrm>
            <a:off x="8186387" y="3478304"/>
            <a:ext cx="734355" cy="791384"/>
          </a:xfrm>
          <a:prstGeom prst="rightArrow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B2C5CEA-22D4-4C46-87D3-36BA3EE2E0F8}"/>
              </a:ext>
            </a:extLst>
          </p:cNvPr>
          <p:cNvSpPr/>
          <p:nvPr/>
        </p:nvSpPr>
        <p:spPr>
          <a:xfrm>
            <a:off x="8186387" y="4839811"/>
            <a:ext cx="734355" cy="791384"/>
          </a:xfrm>
          <a:prstGeom prst="rightArrow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B101B-D065-47B0-BE8E-D9586925C9E1}"/>
              </a:ext>
            </a:extLst>
          </p:cNvPr>
          <p:cNvSpPr txBox="1"/>
          <p:nvPr/>
        </p:nvSpPr>
        <p:spPr>
          <a:xfrm>
            <a:off x="4374277" y="280335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모조 꽃받침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8340C-22AE-42CA-9BDF-B65B6D307D62}"/>
              </a:ext>
            </a:extLst>
          </p:cNvPr>
          <p:cNvSpPr txBox="1"/>
          <p:nvPr/>
        </p:nvSpPr>
        <p:spPr>
          <a:xfrm>
            <a:off x="4374277" y="4159466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침식된 터널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B8FBF1-DA86-4C67-B025-967D35D1DC56}"/>
              </a:ext>
            </a:extLst>
          </p:cNvPr>
          <p:cNvSpPr txBox="1"/>
          <p:nvPr/>
        </p:nvSpPr>
        <p:spPr>
          <a:xfrm>
            <a:off x="4374277" y="5530715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전쟁의 여운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B0E17C-8E93-4FD4-ACE9-FCF4578FECC8}"/>
              </a:ext>
            </a:extLst>
          </p:cNvPr>
          <p:cNvSpPr txBox="1"/>
          <p:nvPr/>
        </p:nvSpPr>
        <p:spPr>
          <a:xfrm>
            <a:off x="6258010" y="1531943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상호 작용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DAE3D8-90E2-4B2E-9851-85CACCD27B65}"/>
              </a:ext>
            </a:extLst>
          </p:cNvPr>
          <p:cNvSpPr txBox="1"/>
          <p:nvPr/>
        </p:nvSpPr>
        <p:spPr>
          <a:xfrm>
            <a:off x="9433555" y="153194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비콘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9341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80495"/>
              </p:ext>
            </p:extLst>
          </p:nvPr>
        </p:nvGraphicFramePr>
        <p:xfrm>
          <a:off x="1127442" y="1449388"/>
          <a:ext cx="993711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얻을 수 있는 컨텐츠로 필드에 배치되어 있는 허영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오브젝트화 되어 정지되어 있는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몬스터다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상호작용으로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 할 경우 몬스터의 허영 상태를 해제하고 타격할 경우 선공 상태로 전투에 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 시간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지날 경우 일반 몬스터와 같이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인식하고 공격할 수 있고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공격에 타격 될 경우 피습상태로 전투에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004458" y="5630801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6183085" y="5632268"/>
            <a:ext cx="30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  <p:pic>
        <p:nvPicPr>
          <p:cNvPr id="5" name="그림 4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813E3872-6CB3-7B8F-C60B-75ADF655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4459" y="3429000"/>
            <a:ext cx="3004457" cy="2203268"/>
          </a:xfrm>
          <a:prstGeom prst="rect">
            <a:avLst/>
          </a:prstGeom>
        </p:spPr>
      </p:pic>
      <p:pic>
        <p:nvPicPr>
          <p:cNvPr id="7" name="그림 6" descr="PC 게임, 디지털 합성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4E97313-2023-7C30-3891-729451FB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084" y="3429000"/>
            <a:ext cx="3004457" cy="22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ABE97D-4BA6-4998-8853-DED3C412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1" y="1849498"/>
            <a:ext cx="1582738" cy="2689548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2558BB-9453-4AC9-AED5-072DB41A4511}"/>
              </a:ext>
            </a:extLst>
          </p:cNvPr>
          <p:cNvSpPr txBox="1"/>
          <p:nvPr/>
        </p:nvSpPr>
        <p:spPr>
          <a:xfrm>
            <a:off x="9734550" y="1449388"/>
            <a:ext cx="1582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개시 단계의</a:t>
            </a:r>
            <a:endParaRPr lang="en-US" altLang="ko-KR" sz="10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도전 파티 차트 참조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4E2C4E-4C53-4FD9-9D4D-6CD404A93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563122"/>
            <a:ext cx="2639412" cy="1484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B3F646-CCE0-4ABC-B65D-FC6AF65A5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74309"/>
            <a:ext cx="2639412" cy="1484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DAF5B1-C4AA-4E89-95A3-358CFA5E183F}"/>
              </a:ext>
            </a:extLst>
          </p:cNvPr>
          <p:cNvSpPr txBox="1"/>
          <p:nvPr/>
        </p:nvSpPr>
        <p:spPr>
          <a:xfrm>
            <a:off x="839786" y="3058978"/>
            <a:ext cx="26394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/>
              <a:t>몬스터의 허영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5E15D-7105-4B06-813E-D2298ED65771}"/>
              </a:ext>
            </a:extLst>
          </p:cNvPr>
          <p:cNvSpPr txBox="1"/>
          <p:nvPr/>
        </p:nvSpPr>
        <p:spPr>
          <a:xfrm>
            <a:off x="839787" y="5046930"/>
            <a:ext cx="263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정체된 허영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1D24DAF-7141-4E98-BF2B-98EF3E2A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00" y="1449388"/>
            <a:ext cx="6255349" cy="279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643D0C-C9BB-4083-B552-5D27E9929D5D}"/>
              </a:ext>
            </a:extLst>
          </p:cNvPr>
          <p:cNvGrpSpPr>
            <a:grpSpLocks noChangeAspect="1"/>
          </p:cNvGrpSpPr>
          <p:nvPr/>
        </p:nvGrpSpPr>
        <p:grpSpPr>
          <a:xfrm>
            <a:off x="7014517" y="4640067"/>
            <a:ext cx="4302772" cy="1687949"/>
            <a:chOff x="5014215" y="4556821"/>
            <a:chExt cx="4514978" cy="177119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FBA8763-4BE8-4975-A1BB-78D469CE95BC}"/>
                </a:ext>
              </a:extLst>
            </p:cNvPr>
            <p:cNvGrpSpPr/>
            <p:nvPr/>
          </p:nvGrpSpPr>
          <p:grpSpPr>
            <a:xfrm>
              <a:off x="5103033" y="4640068"/>
              <a:ext cx="4339722" cy="1659616"/>
              <a:chOff x="6977566" y="4640068"/>
              <a:chExt cx="4339722" cy="1659616"/>
            </a:xfrm>
          </p:grpSpPr>
          <p:pic>
            <p:nvPicPr>
              <p:cNvPr id="18" name="그림 17" descr="PC 게임, 디지털 합성, 비디오 게임 소프트웨어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CD6FBEFB-7C26-46E6-854A-D8362DBB0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18296" y="4640068"/>
                <a:ext cx="1898992" cy="13925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그림 18" descr="PC 게임, 스크린샷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109E9E4-1CFC-4F0E-BD22-D21B77E748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7566" y="4640068"/>
                <a:ext cx="1896613" cy="139084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DA51C9CC-1F61-4492-A854-F848F9C4EFB4}"/>
                  </a:ext>
                </a:extLst>
              </p:cNvPr>
              <p:cNvSpPr/>
              <p:nvPr/>
            </p:nvSpPr>
            <p:spPr>
              <a:xfrm>
                <a:off x="8914117" y="4983130"/>
                <a:ext cx="464240" cy="660118"/>
              </a:xfrm>
              <a:prstGeom prst="rightArrow">
                <a:avLst/>
              </a:prstGeom>
              <a:solidFill>
                <a:srgbClr val="00A4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335586-52CD-4846-A1C6-F1A76C31E6A2}"/>
                  </a:ext>
                </a:extLst>
              </p:cNvPr>
              <p:cNvSpPr txBox="1"/>
              <p:nvPr/>
            </p:nvSpPr>
            <p:spPr>
              <a:xfrm>
                <a:off x="697756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허영 상태의 몬스터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2C3CF0-A1EB-4245-9DCD-44CB467CAAA4}"/>
                  </a:ext>
                </a:extLst>
              </p:cNvPr>
              <p:cNvSpPr txBox="1"/>
              <p:nvPr/>
            </p:nvSpPr>
            <p:spPr>
              <a:xfrm>
                <a:off x="941829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몬스터 허영 상태 해제</a:t>
                </a: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B4AF51-4F14-46F2-861A-A6DBB2FF49FD}"/>
                </a:ext>
              </a:extLst>
            </p:cNvPr>
            <p:cNvSpPr/>
            <p:nvPr/>
          </p:nvSpPr>
          <p:spPr>
            <a:xfrm>
              <a:off x="5014215" y="4556821"/>
              <a:ext cx="4514978" cy="1771196"/>
            </a:xfrm>
            <a:prstGeom prst="rect">
              <a:avLst/>
            </a:prstGeom>
            <a:noFill/>
            <a:ln w="1905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2B797E2-BDB5-40EB-B1EE-1BB3B9ECEBA6}"/>
              </a:ext>
            </a:extLst>
          </p:cNvPr>
          <p:cNvCxnSpPr>
            <a:stCxn id="4100" idx="3"/>
            <a:endCxn id="12" idx="3"/>
          </p:cNvCxnSpPr>
          <p:nvPr/>
        </p:nvCxnSpPr>
        <p:spPr>
          <a:xfrm>
            <a:off x="11317289" y="3194272"/>
            <a:ext cx="12700" cy="2289770"/>
          </a:xfrm>
          <a:prstGeom prst="bentConnector3">
            <a:avLst>
              <a:gd name="adj1" fmla="val 1800000"/>
            </a:avLst>
          </a:prstGeom>
          <a:ln w="190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4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10073"/>
              </p:ext>
            </p:extLst>
          </p:nvPr>
        </p:nvGraphicFramePr>
        <p:xfrm>
          <a:off x="3043872" y="2461481"/>
          <a:ext cx="610425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32363"/>
              </p:ext>
            </p:extLst>
          </p:nvPr>
        </p:nvGraphicFramePr>
        <p:xfrm>
          <a:off x="3043872" y="3106091"/>
          <a:ext cx="610425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공격하여 전투를 시작하는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여운에 도전하여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2446</TotalTime>
  <Pages>7</Pages>
  <Words>2605</Words>
  <Characters>0</Characters>
  <Application>Microsoft Office PowerPoint</Application>
  <DocSecurity>0</DocSecurity>
  <PresentationFormat>와이드스크린</PresentationFormat>
  <Lines>0</Lines>
  <Paragraphs>386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붕괴:스타레일 전투 시스템 역기획서</vt:lpstr>
      <vt:lpstr>개요</vt:lpstr>
      <vt:lpstr>전투 단계</vt:lpstr>
      <vt:lpstr>필드 탐색 단계</vt:lpstr>
      <vt:lpstr>필드 탐색 단계-필드 탐색&amp;몬스터 그룹 차트</vt:lpstr>
      <vt:lpstr>필드 탐색 단계-던전 입장 팝업</vt:lpstr>
      <vt:lpstr>필드 탐색 단계-정체된 허영 활성화</vt:lpstr>
      <vt:lpstr>필드 탐색 단계-정체된 허영 활성화</vt:lpstr>
      <vt:lpstr>전투 개시 단계</vt:lpstr>
      <vt:lpstr>전투 개시 단계-선제 공격</vt:lpstr>
      <vt:lpstr>전투 개시 단계-PC 필드 기본 공격 차트</vt:lpstr>
      <vt:lpstr>전투 개시 단계-PC 비술 사용 차트</vt:lpstr>
      <vt:lpstr>전투 개시 단계-타격&amp;선제 공격 차트</vt:lpstr>
      <vt:lpstr>전투 개시 단계-피습</vt:lpstr>
      <vt:lpstr>전투 개시 단계-피습 차트</vt:lpstr>
      <vt:lpstr>전투 개시 단계-던전 입장</vt:lpstr>
      <vt:lpstr>전투 개시 단계-비콘별 던전 입장 차트</vt:lpstr>
      <vt:lpstr>전투 개시 단계-개척력 확인 차트</vt:lpstr>
      <vt:lpstr>전투 개시 단계-도전 파티 차트</vt:lpstr>
      <vt:lpstr>전투 단계</vt:lpstr>
      <vt:lpstr>전투 단계-턴 시스템</vt:lpstr>
      <vt:lpstr>전투 단계-행동 순서 정렬 차트</vt:lpstr>
      <vt:lpstr>전투 단계-PC 행동 차트</vt:lpstr>
      <vt:lpstr>전투 단계-몬스터 행동 차트</vt:lpstr>
      <vt:lpstr>전투 단계-추가 공격&amp;필살기 차트</vt:lpstr>
      <vt:lpstr>전투 단계-속성</vt:lpstr>
      <vt:lpstr>전투 단계-약점 속성</vt:lpstr>
      <vt:lpstr>전투 단계-강인도</vt:lpstr>
      <vt:lpstr>전투 단계-강인도 피해 차트</vt:lpstr>
      <vt:lpstr>전투 단계-약점 격파 상태</vt:lpstr>
      <vt:lpstr>전투 단계-격파 효과</vt:lpstr>
      <vt:lpstr>전투 단계-약점 격파 차트</vt:lpstr>
      <vt:lpstr>전투 종료 단계</vt:lpstr>
      <vt:lpstr>전투 종료 단계-전투 종료 차트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991</cp:revision>
  <dcterms:modified xsi:type="dcterms:W3CDTF">2024-04-26T10:51:49Z</dcterms:modified>
  <cp:version>9.103.97.45139</cp:version>
</cp:coreProperties>
</file>